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22"/>
  </p:notesMasterIdLst>
  <p:sldIdLst>
    <p:sldId id="256" r:id="rId4"/>
    <p:sldId id="280" r:id="rId5"/>
    <p:sldId id="260" r:id="rId6"/>
    <p:sldId id="261" r:id="rId7"/>
    <p:sldId id="263" r:id="rId8"/>
    <p:sldId id="269" r:id="rId9"/>
    <p:sldId id="270" r:id="rId10"/>
    <p:sldId id="271" r:id="rId11"/>
    <p:sldId id="274" r:id="rId12"/>
    <p:sldId id="275" r:id="rId13"/>
    <p:sldId id="276" r:id="rId14"/>
    <p:sldId id="268" r:id="rId15"/>
    <p:sldId id="279" r:id="rId16"/>
    <p:sldId id="282" r:id="rId17"/>
    <p:sldId id="267" r:id="rId18"/>
    <p:sldId id="277" r:id="rId19"/>
    <p:sldId id="262" r:id="rId20"/>
    <p:sldId id="278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Gentona Book" panose="00000800000000000000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60"/>
          </p14:sldIdLst>
        </p14:section>
        <p14:section name="1. What is Business Analyst" id="{A29D95ED-6A25-42FF-AF0F-0F811CD86294}">
          <p14:sldIdLst>
            <p14:sldId id="261"/>
            <p14:sldId id="263"/>
            <p14:sldId id="269"/>
            <p14:sldId id="270"/>
          </p14:sldIdLst>
        </p14:section>
        <p14:section name="2. What Data is Available?" id="{B3DB5F60-C64D-43C9-88CD-B203227A0720}">
          <p14:sldIdLst>
            <p14:sldId id="271"/>
            <p14:sldId id="274"/>
            <p14:sldId id="275"/>
            <p14:sldId id="276"/>
          </p14:sldIdLst>
        </p14:section>
        <p14:section name="3. How do I start?" id="{49144895-8749-4674-9047-B57633A652BC}">
          <p14:sldIdLst>
            <p14:sldId id="268"/>
            <p14:sldId id="279"/>
            <p14:sldId id="282"/>
            <p14:sldId id="267"/>
            <p14:sldId id="277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FFFF"/>
    <a:srgbClr val="01CDFE"/>
    <a:srgbClr val="451C62"/>
    <a:srgbClr val="404040"/>
    <a:srgbClr val="595959"/>
    <a:srgbClr val="08060A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63925" autoAdjust="0"/>
  </p:normalViewPr>
  <p:slideViewPr>
    <p:cSldViewPr snapToGrid="0">
      <p:cViewPr varScale="1">
        <p:scale>
          <a:sx n="73" d="100"/>
          <a:sy n="73" d="100"/>
        </p:scale>
        <p:origin x="197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18A93-6E15-4905-AF0B-B95FE3D98C1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6C93-976F-4AE9-BF90-74E6C8052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 – leading commercial provider of GIS software and services</a:t>
            </a:r>
          </a:p>
          <a:p>
            <a:r>
              <a:rPr lang="en-US" dirty="0"/>
              <a:t>GIS – geographic information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 userDrawn="1"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JHU Data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esri_databrowser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sanddata.maps.arcgis.com/home/group.html?id=0cf602de3dfb425ba0a3236eea11a529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rary.jhu.edu/gi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bit.ly/data-byt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5944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Creating Infographics</a:t>
            </a:r>
          </a:p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With Business Analyst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4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Examine data via </a:t>
            </a:r>
            <a:r>
              <a:rPr lang="en-US" dirty="0" err="1"/>
              <a:t>Esri’s</a:t>
            </a:r>
            <a:r>
              <a:rPr lang="en-US" dirty="0"/>
              <a:t> Data Browser and documentation pages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https://bit.ly/esri_databrowser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80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" y="60385"/>
            <a:ext cx="11460255" cy="66768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67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start?</a:t>
            </a:r>
            <a:br>
              <a:rPr lang="en-US" dirty="0"/>
            </a:br>
            <a:r>
              <a:rPr lang="en-US" sz="2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3788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We’ll Cover</a:t>
            </a:r>
          </a:p>
          <a:p>
            <a:r>
              <a:rPr lang="en-US" dirty="0"/>
              <a:t>How to access Business Analyst Online (BAO)</a:t>
            </a:r>
          </a:p>
          <a:p>
            <a:r>
              <a:rPr lang="en-US" dirty="0"/>
              <a:t>Create a quick color-coded map</a:t>
            </a:r>
          </a:p>
          <a:p>
            <a:r>
              <a:rPr lang="en-US" dirty="0"/>
              <a:t>Adding layers/data from ArcGIS Online</a:t>
            </a:r>
          </a:p>
          <a:p>
            <a:r>
              <a:rPr lang="en-US" dirty="0"/>
              <a:t>Adding data directly in BAO</a:t>
            </a:r>
          </a:p>
          <a:p>
            <a:r>
              <a:rPr lang="en-US" dirty="0"/>
              <a:t>Creating a report</a:t>
            </a:r>
          </a:p>
          <a:p>
            <a:r>
              <a:rPr lang="en-US" dirty="0"/>
              <a:t>Creating an infographic</a:t>
            </a:r>
          </a:p>
          <a:p>
            <a:r>
              <a:rPr lang="en-US" dirty="0"/>
              <a:t>Accessing tutorials </a:t>
            </a:r>
          </a:p>
        </p:txBody>
      </p:sp>
    </p:spTree>
    <p:extLst>
      <p:ext uri="{BB962C8B-B14F-4D97-AF65-F5344CB8AC3E}">
        <p14:creationId xmlns:p14="http://schemas.microsoft.com/office/powerpoint/2010/main" val="111864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Health Insurance Coverage – or lack thereof – and medical care: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map – 2020 Pop65+ with no health insurance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layers from ArcGIS Online: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primary care clinics servicing uninsured persons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Baltimore city neighborhoods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report for a neighborhood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5,10,15 minute walk buffers around clinics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Run a comparison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Create an infographic</a:t>
            </a:r>
            <a:br>
              <a:rPr lang="en-US" dirty="0"/>
            </a:br>
            <a:endParaRPr lang="en-US" dirty="0"/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Build a custom infographic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i="1" dirty="0"/>
              <a:t>Datasets are available in: </a:t>
            </a:r>
            <a:r>
              <a:rPr lang="en-US" i="1" dirty="0">
                <a:hlinkClick r:id="rId2"/>
              </a:rPr>
              <a:t>https://gisanddata.maps.arcgis.com/home/group.html?id=0cf602de3dfb425ba0a3236eea11a529</a:t>
            </a:r>
            <a:r>
              <a:rPr lang="en-US" i="1" dirty="0"/>
              <a:t> 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8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access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219" r="496"/>
          <a:stretch/>
        </p:blipFill>
        <p:spPr>
          <a:xfrm>
            <a:off x="8105774" y="1537534"/>
            <a:ext cx="3924301" cy="51500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410075" y="1764229"/>
            <a:ext cx="2924175" cy="23124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6050" cy="4351338"/>
          </a:xfrm>
        </p:spPr>
        <p:txBody>
          <a:bodyPr>
            <a:normAutofit/>
          </a:bodyPr>
          <a:lstStyle/>
          <a:p>
            <a:r>
              <a:rPr lang="en-US" dirty="0"/>
              <a:t>Business Analyst is accessed through </a:t>
            </a:r>
            <a:br>
              <a:rPr lang="en-US" dirty="0"/>
            </a:br>
            <a:r>
              <a:rPr lang="en-US" b="1" dirty="0"/>
              <a:t>JHU’s ArcGIS Online organization</a:t>
            </a:r>
            <a:r>
              <a:rPr lang="en-US" dirty="0"/>
              <a:t> </a:t>
            </a:r>
          </a:p>
          <a:p>
            <a:r>
              <a:rPr lang="en-US" dirty="0"/>
              <a:t>As long as you have an active and valid</a:t>
            </a:r>
            <a:br>
              <a:rPr lang="en-US" dirty="0"/>
            </a:br>
            <a:r>
              <a:rPr lang="en-US" dirty="0"/>
              <a:t>JHED, you have access to JHU’s suite of</a:t>
            </a:r>
            <a:br>
              <a:rPr lang="en-US" dirty="0"/>
            </a:br>
            <a:r>
              <a:rPr lang="en-US" dirty="0"/>
              <a:t>Esri software and web applications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https://guides.library.jhu.edu/gis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32"/>
            <a:ext cx="12192000" cy="6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Business Analyst?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data is available? </a:t>
            </a:r>
            <a:r>
              <a:rPr lang="en-US" sz="2000" dirty="0"/>
              <a:t>(Esri Demographics)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I start? </a:t>
            </a:r>
            <a:r>
              <a:rPr lang="en-US" sz="2000" dirty="0"/>
              <a:t>(demonstrations)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Business Analyst?</a:t>
            </a:r>
          </a:p>
        </p:txBody>
      </p:sp>
    </p:spTree>
    <p:extLst>
      <p:ext uri="{BB962C8B-B14F-4D97-AF65-F5344CB8AC3E}">
        <p14:creationId xmlns:p14="http://schemas.microsoft.com/office/powerpoint/2010/main" val="112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 lnSpcReduction="10000"/>
          </a:bodyPr>
          <a:lstStyle/>
          <a:p>
            <a:pPr>
              <a:spcBef>
                <a:spcPts val="2400"/>
              </a:spcBef>
            </a:pPr>
            <a:r>
              <a:rPr lang="en-US" dirty="0"/>
              <a:t>Part of </a:t>
            </a:r>
            <a:r>
              <a:rPr lang="en-US" dirty="0" err="1"/>
              <a:t>Esri’s</a:t>
            </a:r>
            <a:r>
              <a:rPr lang="en-US" dirty="0"/>
              <a:t> suite of geospatial tools</a:t>
            </a:r>
          </a:p>
          <a:p>
            <a:pPr>
              <a:spcBef>
                <a:spcPts val="2400"/>
              </a:spcBef>
            </a:pPr>
            <a:r>
              <a:rPr lang="en-US" dirty="0"/>
              <a:t>Available as a </a:t>
            </a:r>
            <a:r>
              <a:rPr lang="en-US" b="1" dirty="0">
                <a:solidFill>
                  <a:srgbClr val="E93479"/>
                </a:solidFill>
              </a:rPr>
              <a:t>web app</a:t>
            </a:r>
            <a:r>
              <a:rPr lang="en-US" b="1" baseline="30000" dirty="0">
                <a:solidFill>
                  <a:srgbClr val="E93479"/>
                </a:solidFill>
              </a:rPr>
              <a:t>*</a:t>
            </a:r>
            <a:r>
              <a:rPr lang="en-US" dirty="0"/>
              <a:t>, desktop/enterprise software, mobile app</a:t>
            </a:r>
          </a:p>
          <a:p>
            <a:pPr>
              <a:spcBef>
                <a:spcPts val="2400"/>
              </a:spcBef>
            </a:pPr>
            <a:r>
              <a:rPr lang="en-US" dirty="0"/>
              <a:t>Provides easy access to </a:t>
            </a:r>
            <a:r>
              <a:rPr lang="en-US" b="1" dirty="0">
                <a:solidFill>
                  <a:srgbClr val="01CDFE"/>
                </a:solidFill>
              </a:rPr>
              <a:t>location-based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demographic, marketing, and business data </a:t>
            </a:r>
          </a:p>
          <a:p>
            <a:pPr>
              <a:spcBef>
                <a:spcPts val="2400"/>
              </a:spcBef>
            </a:pPr>
            <a:r>
              <a:rPr lang="en-US" dirty="0"/>
              <a:t>Designed for both </a:t>
            </a:r>
            <a:r>
              <a:rPr lang="en-US" b="1" dirty="0"/>
              <a:t>data analysis</a:t>
            </a:r>
            <a:r>
              <a:rPr lang="en-US" dirty="0"/>
              <a:t> and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visualization </a:t>
            </a:r>
          </a:p>
          <a:p>
            <a:pPr>
              <a:spcBef>
                <a:spcPts val="2400"/>
              </a:spcBef>
            </a:pP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000" b="1" baseline="30000" dirty="0">
                <a:solidFill>
                  <a:srgbClr val="E93479"/>
                </a:solidFill>
              </a:rPr>
              <a:t>*</a:t>
            </a:r>
            <a:r>
              <a:rPr lang="en-US" sz="2000" dirty="0"/>
              <a:t>accessible as part of ArcGIS Online, Esri web GIS platform</a:t>
            </a:r>
          </a:p>
        </p:txBody>
      </p:sp>
      <p:pic>
        <p:nvPicPr>
          <p:cNvPr id="5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use it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876472" cy="4920234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Create Maps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Create color-coded maps visualizing various commercial and public data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Search for and map points of interest based on name, NAICS or SICS code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900" b="1" dirty="0"/>
              <a:t>Build</a:t>
            </a:r>
            <a:r>
              <a:rPr lang="en-US" b="1" dirty="0"/>
              <a:t> Infographics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templates or build your own to </a:t>
            </a:r>
            <a:r>
              <a:rPr lang="en-US" b="1" dirty="0"/>
              <a:t>visualize</a:t>
            </a:r>
            <a:r>
              <a:rPr lang="en-US" dirty="0"/>
              <a:t> key indicators for an </a:t>
            </a:r>
            <a:r>
              <a:rPr lang="en-US" b="1" dirty="0">
                <a:solidFill>
                  <a:srgbClr val="01CDFE"/>
                </a:solidFill>
              </a:rPr>
              <a:t>area</a:t>
            </a:r>
            <a:r>
              <a:rPr lang="en-US" b="1" baseline="30000" dirty="0">
                <a:solidFill>
                  <a:srgbClr val="01CDFE"/>
                </a:solidFill>
              </a:rPr>
              <a:t>*</a:t>
            </a:r>
            <a:r>
              <a:rPr lang="en-US" b="1" dirty="0">
                <a:solidFill>
                  <a:srgbClr val="01CD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  </a:t>
            </a:r>
            <a:endParaRPr lang="en-US" b="1" dirty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/>
              <a:t>Build Reports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templates or build your own to </a:t>
            </a:r>
            <a:r>
              <a:rPr lang="en-US" b="1" dirty="0"/>
              <a:t>download</a:t>
            </a:r>
            <a:r>
              <a:rPr lang="en-US" dirty="0"/>
              <a:t> key indicators for an </a:t>
            </a:r>
            <a:r>
              <a:rPr lang="en-US" b="1" dirty="0">
                <a:solidFill>
                  <a:srgbClr val="01CDFE"/>
                </a:solidFill>
              </a:rPr>
              <a:t>area</a:t>
            </a:r>
            <a:r>
              <a:rPr lang="en-US" b="1" baseline="30000" dirty="0">
                <a:solidFill>
                  <a:srgbClr val="01CDFE"/>
                </a:solidFill>
              </a:rPr>
              <a:t>*</a:t>
            </a:r>
            <a:r>
              <a:rPr lang="en-US" b="1" dirty="0">
                <a:solidFill>
                  <a:srgbClr val="01CD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 pdf or excel format</a:t>
            </a:r>
            <a:endParaRPr lang="en-US" b="1" dirty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/>
              <a:t>Analyze Locations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Perform a </a:t>
            </a:r>
            <a:r>
              <a:rPr lang="en-US" dirty="0">
                <a:solidFill>
                  <a:srgbClr val="E93479"/>
                </a:solidFill>
              </a:rPr>
              <a:t>suitability analysis</a:t>
            </a:r>
            <a:r>
              <a:rPr lang="en-US" b="1" dirty="0"/>
              <a:t> </a:t>
            </a:r>
            <a:r>
              <a:rPr lang="en-US" dirty="0"/>
              <a:t>(identify sites that meet your defined criteria)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Perform a </a:t>
            </a:r>
            <a:r>
              <a:rPr lang="en-US" dirty="0">
                <a:solidFill>
                  <a:srgbClr val="E93479"/>
                </a:solidFill>
              </a:rPr>
              <a:t>void analysis </a:t>
            </a:r>
            <a:r>
              <a:rPr lang="en-US" dirty="0"/>
              <a:t>(detect voids and gaps in specific businesses and services)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Create a </a:t>
            </a:r>
            <a:r>
              <a:rPr lang="en-US" dirty="0">
                <a:solidFill>
                  <a:srgbClr val="E93479"/>
                </a:solidFill>
              </a:rPr>
              <a:t>threshold area</a:t>
            </a:r>
            <a:r>
              <a:rPr lang="en-US" dirty="0"/>
              <a:t> (create a ring that meets a specified variable)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3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such as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point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(store location),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boundary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(neighborhood), or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(5-mile radius from a point)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5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76472" cy="44457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I want to…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create a map showing city precinct boundaries, color-coded by the percent of the population who are 18+, overlaid with the location of polling stations in Baltimore, MD.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create a visual of the consumer spending habits of people living within a 5, 10 and 15 minute walk of a potential grocery store location.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download a spreadsheet on educational attainment metrics for a neighborhood to conduct further analysis.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perform a void analysis to determine where there is a lack of medical care facilities in a region of Baltimore, MD. </a:t>
            </a: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8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Available?</a:t>
            </a:r>
          </a:p>
        </p:txBody>
      </p:sp>
    </p:spTree>
    <p:extLst>
      <p:ext uri="{BB962C8B-B14F-4D97-AF65-F5344CB8AC3E}">
        <p14:creationId xmlns:p14="http://schemas.microsoft.com/office/powerpoint/2010/main" val="21518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global collection of authoritative demographic data </a:t>
            </a:r>
            <a:br>
              <a:rPr lang="en-US" dirty="0"/>
            </a:br>
            <a:r>
              <a:rPr lang="en-US" dirty="0"/>
              <a:t>for over 150 countries and regions</a:t>
            </a:r>
          </a:p>
          <a:p>
            <a:r>
              <a:rPr lang="en-US" dirty="0"/>
              <a:t>Data sources include government sources (</a:t>
            </a:r>
            <a:r>
              <a:rPr lang="en-US" dirty="0" err="1"/>
              <a:t>ie</a:t>
            </a:r>
            <a:r>
              <a:rPr lang="en-US" dirty="0"/>
              <a:t>: US Census Bureau), as well as commercial datasets (</a:t>
            </a:r>
            <a:r>
              <a:rPr lang="en-US" dirty="0" err="1"/>
              <a:t>ie</a:t>
            </a:r>
            <a:r>
              <a:rPr lang="en-US" dirty="0"/>
              <a:t>: </a:t>
            </a:r>
            <a:r>
              <a:rPr lang="en-US" dirty="0" err="1"/>
              <a:t>Infogroup</a:t>
            </a:r>
            <a:r>
              <a:rPr lang="en-US" dirty="0"/>
              <a:t>, </a:t>
            </a:r>
            <a:r>
              <a:rPr lang="en-US" dirty="0" err="1"/>
              <a:t>DataAxle</a:t>
            </a:r>
            <a:r>
              <a:rPr lang="en-US" dirty="0"/>
              <a:t>)</a:t>
            </a:r>
          </a:p>
          <a:p>
            <a:r>
              <a:rPr lang="en-US" dirty="0"/>
              <a:t>Thousands of attributes describing geographic areas across the world at multiple levels of geography</a:t>
            </a:r>
          </a:p>
          <a:p>
            <a:r>
              <a:rPr lang="en-US" dirty="0"/>
              <a:t>Regularly updated with the latest available data</a:t>
            </a:r>
            <a:r>
              <a:rPr lang="en-US" b="1" baseline="30000" dirty="0">
                <a:solidFill>
                  <a:srgbClr val="E93479"/>
                </a:solidFill>
              </a:rPr>
              <a:t>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baseline="30000" dirty="0">
                <a:solidFill>
                  <a:srgbClr val="E93479"/>
                </a:solidFill>
              </a:rPr>
              <a:t>*</a:t>
            </a:r>
            <a:r>
              <a:rPr lang="en-US" sz="1900" i="1" dirty="0">
                <a:solidFill>
                  <a:srgbClr val="E93479"/>
                </a:solidFill>
              </a:rPr>
              <a:t>when a dataset is updated, the older version of that dataset will often become unavailable via Business Analyst, and can only be purchased from Esri for a fee.  </a:t>
            </a:r>
            <a:endParaRPr lang="en-US" sz="1900" b="1" i="1" baseline="30000" dirty="0">
              <a:solidFill>
                <a:srgbClr val="E934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4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767</Words>
  <Application>Microsoft Office PowerPoint</Application>
  <PresentationFormat>Widescreen</PresentationFormat>
  <Paragraphs>109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Gentona Book</vt:lpstr>
      <vt:lpstr>Arial</vt:lpstr>
      <vt:lpstr>Calibri</vt:lpstr>
      <vt:lpstr>Fira Sans</vt:lpstr>
      <vt:lpstr>Office Theme</vt:lpstr>
      <vt:lpstr>PowerPoint Presentation</vt:lpstr>
      <vt:lpstr>PowerPoint Presentation</vt:lpstr>
      <vt:lpstr>PowerPoint Presentation</vt:lpstr>
      <vt:lpstr>What is  Business Analyst?</vt:lpstr>
      <vt:lpstr>What is it?</vt:lpstr>
      <vt:lpstr>What do I use it for?</vt:lpstr>
      <vt:lpstr>Sample Use Cases</vt:lpstr>
      <vt:lpstr>What Data is Available?</vt:lpstr>
      <vt:lpstr>Esri Demographics Data</vt:lpstr>
      <vt:lpstr>Esri Demographics Data</vt:lpstr>
      <vt:lpstr>PowerPoint Presentation</vt:lpstr>
      <vt:lpstr>How do I start? Demo time!</vt:lpstr>
      <vt:lpstr>Demonstration</vt:lpstr>
      <vt:lpstr>Demonstration Topic</vt:lpstr>
      <vt:lpstr>How do I access it?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Murray</cp:lastModifiedBy>
  <cp:revision>129</cp:revision>
  <dcterms:created xsi:type="dcterms:W3CDTF">2022-09-01T20:12:45Z</dcterms:created>
  <dcterms:modified xsi:type="dcterms:W3CDTF">2022-09-26T15:20:35Z</dcterms:modified>
</cp:coreProperties>
</file>